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33" r:id="rId3"/>
    <p:sldId id="410" r:id="rId4"/>
    <p:sldId id="394" r:id="rId5"/>
    <p:sldId id="474" r:id="rId6"/>
    <p:sldId id="496" r:id="rId7"/>
    <p:sldId id="473" r:id="rId8"/>
    <p:sldId id="513" r:id="rId9"/>
    <p:sldId id="475" r:id="rId10"/>
    <p:sldId id="476" r:id="rId11"/>
    <p:sldId id="477" r:id="rId12"/>
    <p:sldId id="480" r:id="rId13"/>
    <p:sldId id="481" r:id="rId14"/>
    <p:sldId id="479" r:id="rId15"/>
    <p:sldId id="482" r:id="rId16"/>
    <p:sldId id="483" r:id="rId17"/>
    <p:sldId id="529" r:id="rId18"/>
    <p:sldId id="461" r:id="rId19"/>
    <p:sldId id="462" r:id="rId20"/>
    <p:sldId id="528" r:id="rId21"/>
    <p:sldId id="468" r:id="rId22"/>
    <p:sldId id="494" r:id="rId23"/>
    <p:sldId id="514" r:id="rId24"/>
    <p:sldId id="463" r:id="rId25"/>
    <p:sldId id="531" r:id="rId26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AB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23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image" Target="../media/image1.png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tags" Target="../tags/tag17.xml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image" Target="../media/image9.png"/><Relationship Id="rId23" Type="http://schemas.openxmlformats.org/officeDocument/2006/relationships/tags" Target="../tags/tag14.xml"/><Relationship Id="rId22" Type="http://schemas.openxmlformats.org/officeDocument/2006/relationships/image" Target="../media/image8.png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tags" Target="../tags/tag1.xml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image" Target="../media/image7.png"/><Relationship Id="rId16" Type="http://schemas.openxmlformats.org/officeDocument/2006/relationships/tags" Target="../tags/tag9.xml"/><Relationship Id="rId15" Type="http://schemas.openxmlformats.org/officeDocument/2006/relationships/image" Target="../media/image6.png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12.png"/><Relationship Id="rId6" Type="http://schemas.openxmlformats.org/officeDocument/2006/relationships/tags" Target="../tags/tag111.xml"/><Relationship Id="rId5" Type="http://schemas.openxmlformats.org/officeDocument/2006/relationships/image" Target="../media/image11.png"/><Relationship Id="rId4" Type="http://schemas.openxmlformats.org/officeDocument/2006/relationships/tags" Target="../tags/tag110.xml"/><Relationship Id="rId3" Type="http://schemas.openxmlformats.org/officeDocument/2006/relationships/image" Target="../media/image10.png"/><Relationship Id="rId2" Type="http://schemas.openxmlformats.org/officeDocument/2006/relationships/tags" Target="../tags/tag109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8.png"/><Relationship Id="rId7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8.xml"/><Relationship Id="rId19" Type="http://schemas.openxmlformats.org/officeDocument/2006/relationships/image" Target="../media/image16.png"/><Relationship Id="rId18" Type="http://schemas.openxmlformats.org/officeDocument/2006/relationships/tags" Target="../tags/tag129.xml"/><Relationship Id="rId17" Type="http://schemas.openxmlformats.org/officeDocument/2006/relationships/image" Target="../media/image15.png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image" Target="../media/image14.png"/><Relationship Id="rId11" Type="http://schemas.openxmlformats.org/officeDocument/2006/relationships/tags" Target="../tags/tag12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38.xml"/><Relationship Id="rId7" Type="http://schemas.openxmlformats.org/officeDocument/2006/relationships/image" Target="../media/image11.png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10.pn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image" Target="../media/image10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11.png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image" Target="../media/image10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11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image" Target="../media/image10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../media/image11.png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../media/image10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00.xml"/><Relationship Id="rId7" Type="http://schemas.openxmlformats.org/officeDocument/2006/relationships/image" Target="../media/image11.png"/><Relationship Id="rId6" Type="http://schemas.openxmlformats.org/officeDocument/2006/relationships/tags" Target="../tags/tag199.xml"/><Relationship Id="rId5" Type="http://schemas.openxmlformats.org/officeDocument/2006/relationships/image" Target="../media/image10.pn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10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12.png"/><Relationship Id="rId6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tags" Target="../tags/tag23.xml"/><Relationship Id="rId3" Type="http://schemas.openxmlformats.org/officeDocument/2006/relationships/image" Target="../media/image10.png"/><Relationship Id="rId2" Type="http://schemas.openxmlformats.org/officeDocument/2006/relationships/tags" Target="../tags/tag2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8.png"/><Relationship Id="rId7" Type="http://schemas.openxmlformats.org/officeDocument/2006/relationships/tags" Target="../tags/tag36.xml"/><Relationship Id="rId6" Type="http://schemas.openxmlformats.org/officeDocument/2006/relationships/image" Target="../media/image10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2.xml"/><Relationship Id="rId19" Type="http://schemas.openxmlformats.org/officeDocument/2006/relationships/image" Target="../media/image16.png"/><Relationship Id="rId18" Type="http://schemas.openxmlformats.org/officeDocument/2006/relationships/tags" Target="../tags/tag43.xml"/><Relationship Id="rId17" Type="http://schemas.openxmlformats.org/officeDocument/2006/relationships/image" Target="../media/image15.png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14.png"/><Relationship Id="rId11" Type="http://schemas.openxmlformats.org/officeDocument/2006/relationships/tags" Target="../tags/tag38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2.png"/><Relationship Id="rId6" Type="http://schemas.openxmlformats.org/officeDocument/2006/relationships/tags" Target="../tags/tag51.xml"/><Relationship Id="rId5" Type="http://schemas.openxmlformats.org/officeDocument/2006/relationships/image" Target="../media/image11.png"/><Relationship Id="rId4" Type="http://schemas.openxmlformats.org/officeDocument/2006/relationships/tags" Target="../tags/tag50.xml"/><Relationship Id="rId3" Type="http://schemas.openxmlformats.org/officeDocument/2006/relationships/image" Target="../media/image10.png"/><Relationship Id="rId2" Type="http://schemas.openxmlformats.org/officeDocument/2006/relationships/tags" Target="../tags/tag49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12.png"/><Relationship Id="rId6" Type="http://schemas.openxmlformats.org/officeDocument/2006/relationships/tags" Target="../tags/tag62.xml"/><Relationship Id="rId5" Type="http://schemas.openxmlformats.org/officeDocument/2006/relationships/image" Target="../media/image11.png"/><Relationship Id="rId4" Type="http://schemas.openxmlformats.org/officeDocument/2006/relationships/tags" Target="../tags/tag61.xml"/><Relationship Id="rId3" Type="http://schemas.openxmlformats.org/officeDocument/2006/relationships/image" Target="../media/image10.png"/><Relationship Id="rId2" Type="http://schemas.openxmlformats.org/officeDocument/2006/relationships/tags" Target="../tags/tag60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1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12.png"/><Relationship Id="rId11" Type="http://schemas.openxmlformats.org/officeDocument/2006/relationships/tags" Target="../tags/tag80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12.png"/><Relationship Id="rId6" Type="http://schemas.openxmlformats.org/officeDocument/2006/relationships/tags" Target="../tags/tag90.xml"/><Relationship Id="rId5" Type="http://schemas.openxmlformats.org/officeDocument/2006/relationships/image" Target="../media/image11.png"/><Relationship Id="rId4" Type="http://schemas.openxmlformats.org/officeDocument/2006/relationships/tags" Target="../tags/tag89.xml"/><Relationship Id="rId3" Type="http://schemas.openxmlformats.org/officeDocument/2006/relationships/image" Target="../media/image10.png"/><Relationship Id="rId2" Type="http://schemas.openxmlformats.org/officeDocument/2006/relationships/tags" Target="../tags/tag88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../media/image12.png"/><Relationship Id="rId6" Type="http://schemas.openxmlformats.org/officeDocument/2006/relationships/tags" Target="../tags/tag101.xml"/><Relationship Id="rId5" Type="http://schemas.openxmlformats.org/officeDocument/2006/relationships/image" Target="../media/image11.png"/><Relationship Id="rId4" Type="http://schemas.openxmlformats.org/officeDocument/2006/relationships/tags" Target="../tags/tag100.xm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rcRect/>
          <a:stretch>
            <a:fillRect/>
          </a:stretch>
        </p:blipFill>
        <p:spPr>
          <a:xfrm rot="13260000">
            <a:off x="3704590" y="-1502410"/>
            <a:ext cx="3617595" cy="4262120"/>
          </a:xfrm>
          <a:custGeom>
            <a:avLst/>
            <a:gdLst>
              <a:gd name="connsiteX0" fmla="*/ 3617595 w 3617595"/>
              <a:gd name="connsiteY0" fmla="*/ 1413996 h 4262120"/>
              <a:gd name="connsiteX1" fmla="*/ 341203 w 3617595"/>
              <a:gd name="connsiteY1" fmla="*/ 4262120 h 4262120"/>
              <a:gd name="connsiteX2" fmla="*/ 0 w 3617595"/>
              <a:gd name="connsiteY2" fmla="*/ 4262120 h 4262120"/>
              <a:gd name="connsiteX3" fmla="*/ 0 w 3617595"/>
              <a:gd name="connsiteY3" fmla="*/ 0 h 4262120"/>
              <a:gd name="connsiteX4" fmla="*/ 3617595 w 3617595"/>
              <a:gd name="connsiteY4" fmla="*/ 0 h 4262120"/>
              <a:gd name="connsiteX5" fmla="*/ 3617595 w 3617595"/>
              <a:gd name="connsiteY5" fmla="*/ 4262120 h 4262120"/>
              <a:gd name="connsiteX6" fmla="*/ 3598761 w 3617595"/>
              <a:gd name="connsiteY6" fmla="*/ 4262120 h 4262120"/>
              <a:gd name="connsiteX7" fmla="*/ 3617595 w 3617595"/>
              <a:gd name="connsiteY7" fmla="*/ 4245748 h 42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7595" h="4262120">
                <a:moveTo>
                  <a:pt x="3617595" y="1413996"/>
                </a:moveTo>
                <a:lnTo>
                  <a:pt x="341203" y="4262120"/>
                </a:lnTo>
                <a:lnTo>
                  <a:pt x="0" y="4262120"/>
                </a:lnTo>
                <a:lnTo>
                  <a:pt x="0" y="0"/>
                </a:lnTo>
                <a:lnTo>
                  <a:pt x="3617595" y="0"/>
                </a:lnTo>
                <a:close/>
                <a:moveTo>
                  <a:pt x="3617595" y="4262120"/>
                </a:moveTo>
                <a:lnTo>
                  <a:pt x="3598761" y="4262120"/>
                </a:lnTo>
                <a:lnTo>
                  <a:pt x="3617595" y="4245748"/>
                </a:lnTo>
                <a:close/>
              </a:path>
            </a:pathLst>
          </a:custGeom>
          <a:ln>
            <a:noFill/>
          </a:ln>
        </p:spPr>
      </p:pic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-156210" y="-17145"/>
            <a:ext cx="12952095" cy="8042910"/>
            <a:chOff x="-246" y="-27"/>
            <a:chExt cx="20397" cy="12666"/>
          </a:xfrm>
        </p:grpSpPr>
        <p:pic>
          <p:nvPicPr>
            <p:cNvPr id="9" name="图片 8" descr="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0" y="-27"/>
              <a:ext cx="5085" cy="4913"/>
            </a:xfrm>
            <a:prstGeom prst="rect">
              <a:avLst/>
            </a:prstGeom>
          </p:spPr>
        </p:pic>
        <p:pic>
          <p:nvPicPr>
            <p:cNvPr id="12" name="图片 11" descr="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13897" y="4867"/>
              <a:ext cx="6255" cy="6712"/>
            </a:xfrm>
            <a:prstGeom prst="rect">
              <a:avLst/>
            </a:prstGeom>
          </p:spPr>
        </p:pic>
        <p:pic>
          <p:nvPicPr>
            <p:cNvPr id="7" name="图片 6" descr="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2468" y="-27"/>
              <a:ext cx="6711" cy="4947"/>
            </a:xfrm>
            <a:prstGeom prst="rect">
              <a:avLst/>
            </a:prstGeom>
          </p:spPr>
        </p:pic>
        <p:pic>
          <p:nvPicPr>
            <p:cNvPr id="8" name="图片 7" descr="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-246" y="4867"/>
              <a:ext cx="6034" cy="5948"/>
            </a:xfrm>
            <a:prstGeom prst="rect">
              <a:avLst/>
            </a:prstGeom>
          </p:spPr>
        </p:pic>
        <p:pic>
          <p:nvPicPr>
            <p:cNvPr id="15" name="图片 14" descr="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 cstate="email"/>
            <a:srcRect/>
            <a:stretch>
              <a:fillRect/>
            </a:stretch>
          </p:blipFill>
          <p:spPr>
            <a:xfrm rot="1800000">
              <a:off x="8685" y="5927"/>
              <a:ext cx="5697" cy="6712"/>
            </a:xfrm>
            <a:custGeom>
              <a:avLst/>
              <a:gdLst>
                <a:gd name="connsiteX0" fmla="*/ 0 w 3617595"/>
                <a:gd name="connsiteY0" fmla="*/ 0 h 4262120"/>
                <a:gd name="connsiteX1" fmla="*/ 3617595 w 3617595"/>
                <a:gd name="connsiteY1" fmla="*/ 0 h 4262120"/>
                <a:gd name="connsiteX2" fmla="*/ 3617595 w 3617595"/>
                <a:gd name="connsiteY2" fmla="*/ 2199068 h 4262120"/>
                <a:gd name="connsiteX3" fmla="*/ 44283 w 3617595"/>
                <a:gd name="connsiteY3" fmla="*/ 4262120 h 4262120"/>
                <a:gd name="connsiteX4" fmla="*/ 0 w 3617595"/>
                <a:gd name="connsiteY4" fmla="*/ 4262120 h 426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595" h="4262120">
                  <a:moveTo>
                    <a:pt x="0" y="0"/>
                  </a:moveTo>
                  <a:lnTo>
                    <a:pt x="3617595" y="0"/>
                  </a:lnTo>
                  <a:lnTo>
                    <a:pt x="3617595" y="2199068"/>
                  </a:lnTo>
                  <a:lnTo>
                    <a:pt x="44283" y="4262120"/>
                  </a:lnTo>
                  <a:lnTo>
                    <a:pt x="0" y="4262120"/>
                  </a:lnTo>
                  <a:close/>
                </a:path>
              </a:pathLst>
            </a:custGeom>
          </p:spPr>
        </p:pic>
        <p:pic>
          <p:nvPicPr>
            <p:cNvPr id="11" name="图片 10" descr="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email"/>
            <a:stretch>
              <a:fillRect/>
            </a:stretch>
          </p:blipFill>
          <p:spPr>
            <a:xfrm rot="2700000">
              <a:off x="5337" y="8209"/>
              <a:ext cx="2171" cy="243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485" y="5377"/>
              <a:ext cx="5557" cy="459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1327" y="782"/>
              <a:ext cx="5557" cy="45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2518" y="782"/>
              <a:ext cx="5557" cy="45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7042" y="6918"/>
              <a:ext cx="5557" cy="459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email"/>
            <a:stretch>
              <a:fillRect/>
            </a:stretch>
          </p:blipFill>
          <p:spPr>
            <a:xfrm>
              <a:off x="1485" y="4131"/>
              <a:ext cx="647" cy="53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 cstate="email"/>
            <a:stretch>
              <a:fillRect/>
            </a:stretch>
          </p:blipFill>
          <p:spPr>
            <a:xfrm>
              <a:off x="16884" y="4229"/>
              <a:ext cx="743" cy="741"/>
            </a:xfrm>
            <a:prstGeom prst="rect">
              <a:avLst/>
            </a:prstGeom>
          </p:spPr>
        </p:pic>
      </p:grpSp>
      <p:sp>
        <p:nvSpPr>
          <p:cNvPr id="20" name="标题 19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264400" y="2196000"/>
            <a:ext cx="7664400" cy="1324800"/>
          </a:xfrm>
        </p:spPr>
        <p:txBody>
          <a:bodyPr anchor="b">
            <a:normAutofit/>
          </a:bodyPr>
          <a:lstStyle>
            <a:lvl1pPr algn="ctr">
              <a:defRPr sz="8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4708800" y="3542400"/>
            <a:ext cx="2775600" cy="45360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30"/>
            </p:custDataLst>
          </p:nvPr>
        </p:nvSpPr>
        <p:spPr>
          <a:xfrm>
            <a:off x="3484800" y="4356000"/>
            <a:ext cx="2214000" cy="374400"/>
          </a:xfrm>
        </p:spPr>
        <p:txBody>
          <a:bodyPr/>
          <a:lstStyle>
            <a:lvl1pPr marL="0" indent="0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31"/>
            </p:custDataLst>
          </p:nvPr>
        </p:nvSpPr>
        <p:spPr>
          <a:xfrm>
            <a:off x="6705600" y="4356000"/>
            <a:ext cx="1946275" cy="374400"/>
          </a:xfrm>
        </p:spPr>
        <p:txBody>
          <a:bodyPr/>
          <a:lstStyle>
            <a:lvl1pPr marL="0" indent="0" algn="r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040890" cy="19729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7725"/>
            <a:chOff x="2157" y="1563"/>
            <a:chExt cx="14730" cy="733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0"/>
              <a:ext cx="4396" cy="42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908800" y="2696400"/>
            <a:ext cx="6675968" cy="1746682"/>
          </a:xfrm>
        </p:spPr>
        <p:txBody>
          <a:bodyPr anchor="ctr" anchorCtr="0">
            <a:normAutofit/>
          </a:bodyPr>
          <a:lstStyle>
            <a:lvl1pPr algn="ctr">
              <a:defRPr sz="60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374333" y="194531"/>
            <a:ext cx="11817666" cy="6663469"/>
            <a:chOff x="374333" y="194531"/>
            <a:chExt cx="11817666" cy="6663469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0" y="0"/>
              <a:ext cx="3393463" cy="32802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8798536" y="3577770"/>
              <a:ext cx="3393463" cy="328022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75445" y="4060190"/>
            <a:ext cx="2917190" cy="28200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9630"/>
            <a:chOff x="2157" y="1563"/>
            <a:chExt cx="14730" cy="7338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3"/>
              <a:ext cx="4396" cy="424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3358800" y="3254400"/>
            <a:ext cx="5475600" cy="770400"/>
          </a:xfrm>
        </p:spPr>
        <p:txBody>
          <a:bodyPr anchor="b">
            <a:normAutofit/>
          </a:bodyPr>
          <a:lstStyle>
            <a:lvl1pPr algn="ctr" eaLnBrk="1" fontAlgn="auto" latinLnBrk="0" hangingPunct="1">
              <a:defRPr sz="4000" b="1" u="none" strike="noStrike" kern="1200" cap="none" spc="6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744000" y="4064400"/>
            <a:ext cx="4705200" cy="45360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sz="1400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472295" y="4229100"/>
            <a:ext cx="2719705" cy="2628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54490" y="4018915"/>
            <a:ext cx="2937510" cy="28390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02565" y="194310"/>
            <a:ext cx="11798300" cy="6471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-12065" y="0"/>
            <a:ext cx="12204065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304800" y="2965450"/>
            <a:ext cx="4026535" cy="2771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53465" y="194310"/>
            <a:ext cx="4026535" cy="2771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4331335" y="3894455"/>
            <a:ext cx="4026535" cy="2771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304800" y="2214245"/>
            <a:ext cx="468630" cy="324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109075" y="3877945"/>
            <a:ext cx="3082925" cy="29800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351405" cy="22733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6.xml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Relationship Id="rId3" Type="http://schemas.openxmlformats.org/officeDocument/2006/relationships/image" Target="../media/image21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jpeg"/><Relationship Id="rId8" Type="http://schemas.openxmlformats.org/officeDocument/2006/relationships/image" Target="../media/image45.jpeg"/><Relationship Id="rId7" Type="http://schemas.openxmlformats.org/officeDocument/2006/relationships/image" Target="../media/image44.jpeg"/><Relationship Id="rId6" Type="http://schemas.openxmlformats.org/officeDocument/2006/relationships/image" Target="../media/image43.jpeg"/><Relationship Id="rId5" Type="http://schemas.openxmlformats.org/officeDocument/2006/relationships/image" Target="../media/image21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42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31.xml"/><Relationship Id="rId10" Type="http://schemas.openxmlformats.org/officeDocument/2006/relationships/image" Target="../media/image47.jpe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0.xml"/><Relationship Id="rId2" Type="http://schemas.openxmlformats.org/officeDocument/2006/relationships/image" Target="../media/image30.png"/><Relationship Id="rId1" Type="http://schemas.openxmlformats.org/officeDocument/2006/relationships/tags" Target="../tags/tag229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26385" y="2143125"/>
            <a:ext cx="7522210" cy="2386965"/>
          </a:xfrm>
        </p:spPr>
        <p:txBody>
          <a:bodyPr>
            <a:normAutofit/>
          </a:bodyPr>
          <a:lstStyle/>
          <a:p>
            <a:pPr algn="ctr"/>
            <a:r>
              <a:rPr lang="en-US" altLang="zh-CN" sz="266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66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nǐ jīntiān yǒu shénme ānpái？ </a:t>
            </a:r>
            <a:b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9    你  今 天  有   什 么 安 排？</a:t>
            </a:r>
            <a:b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b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Lesson 9  What's your plan for today?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66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lang="ja-JP" altLang="en-US" sz="222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endParaRPr lang="ja-JP" altLang="en-US" sz="222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8875" y="0"/>
            <a:ext cx="2143125" cy="2143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>
                  <a:alpha val="100000"/>
                </a:srgbClr>
              </a:clrFrom>
              <a:clrTo>
                <a:srgbClr val="FDFD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90720"/>
            <a:ext cx="2367280" cy="2367280"/>
          </a:xfrm>
          <a:prstGeom prst="rect">
            <a:avLst/>
          </a:prstGeom>
        </p:spPr>
      </p:pic>
      <p:pic>
        <p:nvPicPr>
          <p:cNvPr id="5" name="内容占位符 4" descr="孩子.jpg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2370" y="57785"/>
            <a:ext cx="6326505" cy="2581910"/>
          </a:xfr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37665" y="784860"/>
            <a:ext cx="4954270" cy="1612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jiàoshì 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教 室:classrooom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2041525" y="2539365"/>
            <a:ext cx="6995795" cy="31222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fontScale="9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2800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我每天</a:t>
            </a:r>
            <a:r>
              <a:rPr lang="en-US" altLang="zh-CN" sz="2800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7</a:t>
            </a:r>
            <a:r>
              <a:rPr sz="2800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en-US" altLang="zh-CN" sz="2800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50</a:t>
            </a:r>
            <a:r>
              <a:rPr sz="2800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去教室。</a:t>
            </a:r>
            <a:endParaRPr sz="2800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2800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我们在教室上课。</a:t>
            </a:r>
            <a:endParaRPr sz="2800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sz="2800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2800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我们的教室</a:t>
            </a:r>
            <a:r>
              <a:rPr sz="2800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很大。</a:t>
            </a:r>
            <a:endParaRPr sz="2800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" name="图片 2" descr="5f10bd26922eb26c3b9e3460e2ba9a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6685" y="475615"/>
            <a:ext cx="2754630" cy="206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37665" y="784860"/>
            <a:ext cx="3046095" cy="1181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kāishǐ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 开 始:start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1906270" y="2080895"/>
            <a:ext cx="6095365" cy="3574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1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22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开始</a:t>
            </a:r>
            <a:r>
              <a:rPr lang="en-US" altLang="zh-CN" sz="222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+V</a:t>
            </a:r>
            <a:endParaRPr lang="en-US" altLang="zh-CN" sz="222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22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开始上课</a:t>
            </a:r>
            <a:r>
              <a:rPr lang="en-US" altLang="zh-CN" sz="222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sz="222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开始学习</a:t>
            </a:r>
            <a:r>
              <a:rPr lang="en-US" altLang="zh-CN" sz="222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sz="222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开始吃饭</a:t>
            </a:r>
            <a:endParaRPr sz="222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    </a:t>
            </a: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kāishǐ </a:t>
            </a:r>
            <a:endParaRPr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今 天  我们   几 点  开 始   上 课？</a:t>
            </a:r>
            <a:endParaRPr lang="zh-CN" altLang="en-US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8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点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开始上课。</a:t>
            </a:r>
            <a:endParaRPr kumimoji="0" sz="2400" i="0" u="none" strike="noStrike" kern="1200" cap="none" spc="0" normalizeH="0" baseline="0" noProof="1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endParaRPr kumimoji="0" sz="2400" i="0" u="none" strike="noStrike" kern="1200" cap="none" spc="0" normalizeH="0" baseline="0" noProof="1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7213" y="489458"/>
            <a:ext cx="3118104" cy="311810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37665" y="784860"/>
            <a:ext cx="30460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chánɡchánɡ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14  常  常:often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4606925" y="1938020"/>
            <a:ext cx="5316220" cy="3388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sz="2400">
              <a:effectLst/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我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常常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去饭馆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吃饭。</a:t>
            </a:r>
            <a:endParaRPr kumimoji="0" sz="2400" i="0" u="none" strike="noStrike" kern="1200" cap="none" spc="0" normalizeH="0" baseline="0" noProof="1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kumimoji="0" sz="2400" i="0" u="none" strike="noStrike" kern="1200" cap="none" spc="0" normalizeH="0" baseline="0" noProof="1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kumimoji="0" sz="2400" i="0" u="none" strike="noStrike" kern="1200" cap="none" spc="0" normalizeH="0" baseline="0" noProof="1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他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常常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去图书馆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看书。</a:t>
            </a:r>
            <a:endParaRPr kumimoji="0" sz="2400" i="0" u="none" strike="noStrike" kern="1200" cap="none" spc="0" normalizeH="0" baseline="0" noProof="1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kumimoji="0" sz="2400" i="0" u="none" strike="noStrike" kern="1200" cap="none" spc="0" normalizeH="0" baseline="0" noProof="1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kumimoji="0" sz="2400" i="0" u="none" strike="noStrike" kern="1200" cap="none" spc="0" normalizeH="0" baseline="0" noProof="1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我们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常常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一起去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超市。</a:t>
            </a:r>
            <a:endParaRPr kumimoji="0" sz="2400" i="0" u="none" strike="noStrike" kern="1200" cap="none" spc="0" normalizeH="0" baseline="0" noProof="1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kumimoji="0" sz="2400" i="0" u="none" strike="noStrike" kern="1200" cap="none" spc="0" normalizeH="0" baseline="0" noProof="1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我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 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常常</a:t>
            </a:r>
            <a:r>
              <a:rPr kumimoji="0" lang="en-US" altLang="zh-CN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  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吃</a:t>
            </a:r>
            <a:r>
              <a:rPr kumimoji="0" sz="2400" i="0" u="none" strike="noStrike" kern="1200" cap="none" spc="0" normalizeH="0" baseline="0" noProof="1">
                <a:solidFill>
                  <a:srgbClr val="002060"/>
                </a:solidFill>
                <a:effectLst/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苹果。</a:t>
            </a:r>
            <a:endParaRPr kumimoji="0" sz="2400" i="0" u="none" strike="noStrike" kern="1200" cap="none" spc="0" normalizeH="0" baseline="0" noProof="1">
              <a:solidFill>
                <a:srgbClr val="002060"/>
              </a:solidFill>
              <a:effectLst/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74700" y="1703070"/>
            <a:ext cx="374586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yǒushíhou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16  有时 候:sometimes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diànshì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17  电 视:TV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kàn diànshì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看   电 视:watch TV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shànɡwǎnɡ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18 上  网:surf the Internet  </a:t>
            </a:r>
            <a:endParaRPr lang="zh-CN" altLang="en-US" sz="2000" b="1">
              <a:solidFill>
                <a:srgbClr val="0070C0"/>
              </a:solidFill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4760595" y="1803400"/>
            <a:ext cx="7492365" cy="36137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fontScale="8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5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5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5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5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wǎnshɑnɡ </a:t>
            </a:r>
            <a:endParaRPr lang="en-US" altLang="zh-CN" sz="25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5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  晚 上   你  做   什 么？ </a:t>
            </a:r>
            <a:endParaRPr lang="en-US" altLang="zh-CN" sz="25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5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5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5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5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wǒ yǒu shíhou kàn diànshì，yǒu shíhou shànɡwǎnɡ。 </a:t>
            </a:r>
            <a:endParaRPr lang="en-US" altLang="zh-CN" sz="25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5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 我 有  时 候   看  电 视， 有  时 候    上  网。 </a:t>
            </a:r>
            <a:endParaRPr lang="en-US" altLang="zh-CN" sz="25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5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(Sometimes I watch TV and sometimes I surf the Internet.)</a:t>
            </a:r>
            <a:endParaRPr lang="en-US" altLang="zh-CN" sz="25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5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93150" y="185420"/>
            <a:ext cx="3295650" cy="2367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12620" y="1005205"/>
            <a:ext cx="3046095" cy="183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xiān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 先:first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/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ránhòu </a:t>
            </a:r>
            <a:endParaRPr lang="en-US" altLang="zh-CN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然 后:and then 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1912620" y="3216275"/>
            <a:ext cx="6990715" cy="28422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sz="190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19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xiān …… ， ránhòu …… 。 </a:t>
            </a:r>
            <a:endParaRPr lang="zh-CN" altLang="en-US" sz="1900" b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19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先  A……， 然 后 B ……。</a:t>
            </a:r>
            <a:endParaRPr lang="zh-CN" altLang="en-US" sz="1900" b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 sz="19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19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měitiān zǎoshɑnɡ， wǒ xiān xízǎo， ránhòu chī zǎofàn。 </a:t>
            </a:r>
            <a:endParaRPr lang="zh-CN" altLang="en-US" sz="19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19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每 天   早 上 ，  我  先  洗 澡， 然 后   吃  早 饭。</a:t>
            </a:r>
            <a:endParaRPr lang="zh-CN" altLang="en-US" sz="19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19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(Every morning, I take a bath and then have breakfast.)</a:t>
            </a:r>
            <a:endParaRPr lang="zh-CN" altLang="en-US" sz="1900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1098550" y="2129790"/>
            <a:ext cx="3289935" cy="25984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fontScale="7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nǐ xiǎnɡ zuò shénme？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 你  想   做   什 么？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wǒ xiǎnɡ ……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 我  想   ……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855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5121910" y="161925"/>
            <a:ext cx="5237480" cy="61067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fontScale="65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855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xiān  ……， ránhòu   ……。 </a:t>
            </a:r>
            <a:endParaRPr lang="en-US" altLang="zh-CN" sz="2855" b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先  A……， 然 后   B……。</a:t>
            </a:r>
            <a:endParaRPr lang="en-US" altLang="zh-CN" sz="2855" b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qù yínhánɡ           qù chāoshì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去  银 行     →     去  超 市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qù fànɡuǎn           qù túshūɡuǎn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去 饭  馆     </a:t>
            </a: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→</a:t>
            </a: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去 图 书 馆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xuéxí hànyǔ          shànɡwǎnɡ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 习 汉语    </a:t>
            </a: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→</a:t>
            </a: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上   网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chīfàn               qù shànɡkè </a:t>
            </a:r>
            <a:endParaRPr lang="en-US" altLang="zh-CN" sz="2855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吃 饭        </a:t>
            </a: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→</a:t>
            </a:r>
            <a:r>
              <a:rPr lang="en-US" altLang="zh-CN" sz="2855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去  上  课 </a:t>
            </a:r>
            <a:endParaRPr lang="en-US" altLang="zh-CN" sz="2855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我的</a:t>
            </a:r>
            <a:r>
              <a:rPr lang="zh-CN" altLang="en-US"/>
              <a:t>一天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clrChange>
              <a:clrFrom>
                <a:srgbClr val="FBFBF9">
                  <a:alpha val="100000"/>
                </a:srgbClr>
              </a:clrFrom>
              <a:clrTo>
                <a:srgbClr val="FBFBF9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29" y="1363649"/>
            <a:ext cx="4476750" cy="22479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27" y="1503350"/>
            <a:ext cx="2951820" cy="1967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09" y="4089088"/>
            <a:ext cx="2705548" cy="18875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3" y="4089406"/>
            <a:ext cx="2686765" cy="17934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71" y="4143164"/>
            <a:ext cx="1962705" cy="1738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838325" y="407670"/>
            <a:ext cx="8414385" cy="613981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wǒ shì liúxuéshenɡ。wǒ měitiān liùdiǎnbàn qǐchuánɡ，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是  留 学  生 。 我  每 天   六 点 半  起 床，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qǐchuánɡ yǐhòu xiān xízǎo，ránhòu chī zǎofàn。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起  床   以 后  </a:t>
            </a:r>
            <a:r>
              <a:rPr 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先 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洗 澡，</a:t>
            </a:r>
            <a:r>
              <a:rPr 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然 后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吃 早 饭。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wǒ chà yíkè bādiǎn qù jiàoshì shànɡkè。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 差 一刻 八 点  去  教  室  上  课。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wǒmen měitiān bādiǎn kāishǐ shànɡkè， shíyìdiǎn bàn xiàkè。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我们  每 天  八 点   开 始   上  课，  十 一 点 半  下 课。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xià wǔ wǒ chánɡ chánɡ qù tú shū ɡuǎn kàn shū 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下  午 我 常    常    去 图 书  馆   看  书  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wǎnshɑnɡ wǒ xuéxí hànyǔ， yǒushíhou kàn diànshì、 shànɡwǎnɡ。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晚  上   我 学习  汉语，   有 时 候  看 电 视、    上  网。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9-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808335" y="69659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54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337560" y="474980"/>
            <a:ext cx="6953885" cy="5908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měitiān jǐdiǎn qǐchuánɡ？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他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每 天  几 点  起 床？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qǐchuánɡ yǐhòu，     zuò shénme？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起  床   以后，  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他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做  什 么？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jǐdiǎn qù jiàoshì shànɡkè？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他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几 点  去  教 室   上 课？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jǐdiǎn shànɡkè？ jǐdiǎn xiàkè？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他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几 点   上  课？ 几 点  下课？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xiàwǔ    chánɡchánɡ zuò shénme？ 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wǎnshɑnɡ ne？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下 午 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他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常  常    做   什 么？  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晚 上   呢？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u=635876766,1860840709&amp;fm=26&amp;gp=0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5234" b="17454"/>
          <a:stretch>
            <a:fillRect/>
          </a:stretch>
        </p:blipFill>
        <p:spPr>
          <a:xfrm rot="20460000">
            <a:off x="2012950" y="78740"/>
            <a:ext cx="1272540" cy="909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91280" y="896620"/>
            <a:ext cx="457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tā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08370" y="1988820"/>
            <a:ext cx="457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24300" y="3060700"/>
            <a:ext cx="457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tā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91280" y="4145280"/>
            <a:ext cx="457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tā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90745" y="5287645"/>
            <a:ext cx="457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007870" y="1482725"/>
            <a:ext cx="9295130" cy="418528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28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 是  留学生 。 我  每天  六点半  起 床， </a:t>
            </a:r>
            <a:endParaRPr lang="en-US" sz="28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28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起床 以 后  先  洗 澡，然 后  吃 早 饭。</a:t>
            </a:r>
            <a:endParaRPr lang="en-US" sz="28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28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 </a:t>
            </a:r>
            <a:r>
              <a:rPr lang="en-US" sz="2800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en-US" sz="2800" u="sng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差 一刻 八 点  </a:t>
            </a:r>
            <a:r>
              <a:rPr lang="en-US" sz="28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去  教  室  上  课。 </a:t>
            </a:r>
            <a:endParaRPr lang="en-US" sz="28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28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  每 天  八 点   开 始   上  课，  十 一 点 半 下 课。 </a:t>
            </a:r>
            <a:endParaRPr lang="en-US" sz="28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28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下 午 我 常 常  去 图书馆  看书  。 </a:t>
            </a:r>
            <a:endParaRPr lang="en-US" sz="28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28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晚 上  我 学习  汉语，   有 时 候 看电 视、 上 网。 </a:t>
            </a:r>
            <a:endParaRPr lang="en-US" sz="28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9-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808335" y="69659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54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8900" y="1125855"/>
            <a:ext cx="2567305" cy="549084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p>
            <a:pPr marL="0" marR="0" algn="l" defTabSz="914400" rtl="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4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 </a:t>
            </a:r>
            <a:endParaRPr lang="en-US" altLang="zh-CN" sz="20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měitiān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每 天:every day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diǎn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 点：o'clock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bàn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半:half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qǐchuánɡ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起 床:get up </a:t>
            </a: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xiān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 先:first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xízǎo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 洗 澡:have a bath  </a:t>
            </a: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309745" y="1125855"/>
            <a:ext cx="3309620" cy="54902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ránhòu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然 后:and then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zǎofàn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 早 饭:breakfast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chà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9 差:be less than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kè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 刻:quarter(of an hour)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jiàoshì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教 室:classrooom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kāishǐ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 开 始:start 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83855" y="1125855"/>
            <a:ext cx="3944620" cy="54902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xiàwǔ    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 下 午:afternoon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chánɡchánɡ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14  常  常:often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wǎnshɑnɡ    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15  晚 上:night  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yǒushíhou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16  有时 候:sometimes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diànshì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17  电 视:TV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shànɡwǎnɡ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18 上  网:surf the Internet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9-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363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139045" y="361950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533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2999105" y="361950"/>
            <a:ext cx="6347460" cy="6134100"/>
          </a:xfrm>
          <a:solidFill>
            <a:schemeClr val="tx2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560000" scaled="1"/>
            </a:gradFill>
          </a:ln>
          <a:effectLst/>
        </p:spPr>
        <p:txBody>
          <a:bodyPr vert="horz" lIns="90000" tIns="46800" rIns="90000" bIns="46800" rtlCol="0" anchor="t">
            <a:noAutofit/>
          </a:bodyPr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 + </a:t>
            </a: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去</a:t>
            </a: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(place)   +    V   +   O</a:t>
            </a:r>
            <a:endParaRPr sz="2000" b="1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5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jiàoshì     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5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 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去     教 室       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上      课。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5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（I go to classroom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to have classes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.）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50000"/>
              </a:lnSpc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50000"/>
              </a:lnSpc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5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   去     超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市       买       面 包。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5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（I go to  the supermarket to buy bread）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50000"/>
              </a:lnSpc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indent="0" algn="l" fontAlgn="base">
              <a:lnSpc>
                <a:spcPct val="50000"/>
              </a:lnSpc>
              <a:buClrTx/>
              <a:buSzTx/>
              <a:buFontTx/>
              <a:buNone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5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   去     图 书 馆      看       书。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5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（I go to  the library to read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books.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indent="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5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57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57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1640840" y="1409700"/>
            <a:ext cx="9705340" cy="4342130"/>
          </a:xfrm>
          <a:solidFill>
            <a:schemeClr val="tx2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560000" scaled="1"/>
            </a:gradFill>
          </a:ln>
          <a:effectLst/>
        </p:spPr>
        <p:txBody>
          <a:bodyPr anchor="t">
            <a:noAutofit/>
          </a:bodyPr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 + time +   V   +   O                time  +  S   +   V   +   O</a:t>
            </a:r>
            <a:endParaRPr sz="2000" b="1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fontAlgn="base">
              <a:lnSpc>
                <a:spcPct val="50000"/>
              </a:lnSpc>
              <a:buClrTx/>
              <a:buSzTx/>
              <a:buFontTx/>
              <a:buChar char="•"/>
            </a:pP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fontAlgn="base">
              <a:lnSpc>
                <a:spcPct val="50000"/>
              </a:lnSpc>
              <a:buClrTx/>
              <a:buSzTx/>
              <a:buFontTx/>
              <a:buChar char="•"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wǒ bādiǎn   shànɡ    kè。             bādiǎn   wǒ     shànɡ   kè。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fontAlgn="base">
              <a:lnSpc>
                <a:spcPct val="50000"/>
              </a:lnSpc>
              <a:buClrTx/>
              <a:buSzTx/>
              <a:buFontTx/>
              <a:buChar char="•"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八 点    上       课。             八 点    我      上     课。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fontAlgn="base">
              <a:lnSpc>
                <a:spcPct val="50000"/>
              </a:lnSpc>
              <a:buClrTx/>
              <a:buSzTx/>
              <a:buFontTx/>
              <a:buChar char="•"/>
            </a:pP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fontAlgn="base">
              <a:lnSpc>
                <a:spcPct val="50000"/>
              </a:lnSpc>
              <a:buClrTx/>
              <a:buSzTx/>
              <a:buFontTx/>
              <a:buChar char="•"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wǒ xiàwǔ    qù   túshūɡuǎn。          xiàwǔ    wǒ      qù   túshūɡuǎn。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fontAlgn="base">
              <a:lnSpc>
                <a:spcPct val="50000"/>
              </a:lnSpc>
              <a:buClrTx/>
              <a:buSzTx/>
              <a:buFontTx/>
              <a:buChar char="•"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下午     去   图 书 馆。           下 午    我      去    图 书 馆。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fontAlgn="base">
              <a:lnSpc>
                <a:spcPct val="50000"/>
              </a:lnSpc>
              <a:buClrTx/>
              <a:buSzTx/>
              <a:buFontTx/>
              <a:buChar char="•"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fontAlgn="base">
              <a:lnSpc>
                <a:spcPct val="50000"/>
              </a:lnSpc>
              <a:buClrTx/>
              <a:buSzTx/>
              <a:buFontTx/>
              <a:buChar char="•"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wǒ jīntiān  xiǎnɡqù  chāoshì。       jīntiān   wǒ    xiǎnɡqù  chāoshì。 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fontAlgn="base">
              <a:lnSpc>
                <a:spcPct val="50000"/>
              </a:lnSpc>
              <a:buClrTx/>
              <a:buSzTx/>
              <a:buFontTx/>
              <a:buChar char="•"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今天      想  去   超 市。         今 天    我      想 去   超 市。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补充词语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Supplementary Vocabulary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400" y="2157730"/>
            <a:ext cx="7053580" cy="10077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165475"/>
            <a:ext cx="7053580" cy="1812925"/>
          </a:xfrm>
          <a:prstGeom prst="rect">
            <a:avLst/>
          </a:prstGeom>
        </p:spPr>
      </p:pic>
      <p:pic>
        <p:nvPicPr>
          <p:cNvPr id="7" name="9-9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9775" y="758190"/>
            <a:ext cx="495300" cy="495300"/>
          </a:xfrm>
          <a:prstGeom prst="rect">
            <a:avLst/>
          </a:prstGeom>
        </p:spPr>
      </p:pic>
      <p:pic>
        <p:nvPicPr>
          <p:cNvPr id="3" name="内容占位符 2" descr="打球.jpg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90550" y="5073015"/>
            <a:ext cx="2532380" cy="1583055"/>
          </a:xfrm>
        </p:spPr>
      </p:pic>
      <p:pic>
        <p:nvPicPr>
          <p:cNvPr id="5" name="内容占位符 3" descr="买东西.jpg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400" y="330835"/>
            <a:ext cx="2535555" cy="1715770"/>
          </a:xfrm>
          <a:prstGeom prst="rect">
            <a:avLst/>
          </a:prstGeom>
        </p:spPr>
      </p:pic>
      <p:pic>
        <p:nvPicPr>
          <p:cNvPr id="8" name="内容占位符 3" descr="跑步.jpg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" y="2512695"/>
            <a:ext cx="2555240" cy="1703705"/>
          </a:xfrm>
          <a:prstGeom prst="rect">
            <a:avLst/>
          </a:prstGeom>
        </p:spPr>
      </p:pic>
      <p:pic>
        <p:nvPicPr>
          <p:cNvPr id="9" name="内容占位符 3" descr="睡觉.jpg"/>
          <p:cNvPicPr>
            <a:picLocks noGrp="1"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4040" y="4839970"/>
            <a:ext cx="2929255" cy="2197100"/>
          </a:xfrm>
          <a:prstGeom prst="rect">
            <a:avLst/>
          </a:prstGeom>
        </p:spPr>
      </p:pic>
      <p:pic>
        <p:nvPicPr>
          <p:cNvPr id="10" name="内容占位符 3" descr="游泳.jpg"/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7255" y="19050"/>
            <a:ext cx="3079115" cy="20275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171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说一说，写一写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Speak</a:t>
              </a: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 and write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0370" y="80645"/>
            <a:ext cx="6819900" cy="67767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2455" y="5302885"/>
            <a:ext cx="4509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做作业（zuò zuò yè ）</a:t>
            </a:r>
            <a:endParaRPr lang="zh-CN" altLang="en-US"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我的一天</a:t>
            </a:r>
            <a:endParaRPr lang="zh-CN" altLang="en-US" dirty="0"/>
          </a:p>
        </p:txBody>
      </p:sp>
      <p:pic>
        <p:nvPicPr>
          <p:cNvPr id="4" name="内容占位符 3" descr="我的一天.jpg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9135" y="661974"/>
            <a:ext cx="4860361" cy="48799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2240915" y="1703070"/>
            <a:ext cx="2677795" cy="402844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 lnSpcReduction="10000"/>
          </a:bodyPr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xiànzài </a:t>
            </a:r>
            <a:endParaRPr lang="zh-CN" altLang="en-US" sz="2000" b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  在:now </a:t>
            </a:r>
            <a:endParaRPr lang="zh-CN" altLang="en-US" sz="2000" b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 strike="noStrike" noProof="1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xiànzài jǐdiǎn？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A：现 在  几 点？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(What's the time?)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xiànzài bā diǎn。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B：现 在  八  点。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（It's 8 o'clock.）</a:t>
            </a:r>
            <a:endParaRPr lang="zh-CN" altLang="en-US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240915" y="435610"/>
            <a:ext cx="2205990" cy="847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diǎn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 点：o'clock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692" r="9649"/>
          <a:stretch>
            <a:fillRect/>
          </a:stretch>
        </p:blipFill>
        <p:spPr>
          <a:xfrm>
            <a:off x="6544310" y="1036320"/>
            <a:ext cx="1828800" cy="1563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11360" y="3641090"/>
            <a:ext cx="1720850" cy="1705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8015" y="961390"/>
            <a:ext cx="1720215" cy="15322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7122" b="5829"/>
          <a:stretch>
            <a:fillRect/>
          </a:stretch>
        </p:blipFill>
        <p:spPr>
          <a:xfrm>
            <a:off x="6544310" y="3232150"/>
            <a:ext cx="1828800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7414260" y="462280"/>
            <a:ext cx="2230755" cy="871220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shí diǎn shí fēn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十  点   十  分</a:t>
            </a:r>
            <a:endParaRPr lang="zh-CN" altLang="en-US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75105" y="1568450"/>
            <a:ext cx="2540000" cy="2617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bàn 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半:half 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fēn </a:t>
            </a:r>
            <a:endParaRPr lang="en-US" altLang="zh-CN" sz="24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分：minute</a:t>
            </a:r>
            <a:endParaRPr lang="en-US" altLang="zh-CN" sz="24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1955" y="82550"/>
            <a:ext cx="1932305" cy="1795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1288" b="10884"/>
          <a:stretch>
            <a:fillRect/>
          </a:stretch>
        </p:blipFill>
        <p:spPr>
          <a:xfrm>
            <a:off x="5504815" y="2153285"/>
            <a:ext cx="1885950" cy="1957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55" y="4411980"/>
            <a:ext cx="1885950" cy="186182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7414260" y="2546985"/>
            <a:ext cx="2637155" cy="871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wǔ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diǎn wǔshí wǔ fēn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indent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五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点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五十  五 分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7367905" y="4467860"/>
            <a:ext cx="2383790" cy="1750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80000"/>
              </a:lnSpc>
              <a:buNone/>
            </a:pP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sìdiǎn sānshí fēn </a:t>
            </a:r>
            <a:endParaRPr lang="zh-CN" altLang="en-US"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>
              <a:lnSpc>
                <a:spcPct val="80000"/>
              </a:lnSpc>
              <a:buNone/>
            </a:pP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四 点  三 十  分 </a:t>
            </a:r>
            <a:endParaRPr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lnSpc>
                <a:spcPct val="80000"/>
              </a:lnSpc>
              <a:buNone/>
            </a:pP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>
              <a:lnSpc>
                <a:spcPct val="80000"/>
              </a:lnSpc>
              <a:buNone/>
            </a:pP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sìdiǎn </a:t>
            </a:r>
            <a:r>
              <a:rPr sz="19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bàn </a:t>
            </a:r>
            <a:endParaRPr lang="zh-CN" altLang="en-US"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>
              <a:lnSpc>
                <a:spcPct val="80000"/>
              </a:lnSpc>
              <a:buNone/>
            </a:pP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四 点  </a:t>
            </a:r>
            <a:r>
              <a:rPr sz="19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半  </a:t>
            </a:r>
            <a:endParaRPr lang="zh-CN" altLang="en-US" sz="700" strike="noStrike" noProof="1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95425" y="1568450"/>
            <a:ext cx="3634740" cy="2386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chà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9 差:be less than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kè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 刻:quarter(of an hour)</a:t>
            </a: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1288" b="10884"/>
          <a:stretch>
            <a:fillRect/>
          </a:stretch>
        </p:blipFill>
        <p:spPr>
          <a:xfrm>
            <a:off x="5528310" y="763905"/>
            <a:ext cx="1885950" cy="195707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7931785" y="582295"/>
            <a:ext cx="3681730" cy="2320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wǔ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diǎn wǔshí wǔ fēn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五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点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五十  五 分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algn="l">
              <a:lnSpc>
                <a:spcPct val="80000"/>
              </a:lnSpc>
              <a:buClrTx/>
              <a:buSzTx/>
              <a:buNone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chà wǔfēn liù diǎn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差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五 分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六  点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algn="l">
              <a:lnSpc>
                <a:spcPct val="80000"/>
              </a:lnSpc>
              <a:buClrTx/>
              <a:buSz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(It's 5 minutes to six.)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7931785" y="3638550"/>
            <a:ext cx="3682365" cy="22142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shíyì diǎn shíwǔ fēn </a:t>
            </a:r>
            <a:endParaRPr lang="zh-CN" altLang="en-US"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十 一  点  十 五  分 </a:t>
            </a:r>
            <a:endParaRPr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shíyì diǎn  yí  kè </a:t>
            </a:r>
            <a:endParaRPr lang="zh-CN" altLang="en-US"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十 一  点   一  刻</a:t>
            </a:r>
            <a:endParaRPr lang="zh-CN" altLang="en-US"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(It's a quarter past eleven.)  </a:t>
            </a:r>
            <a:r>
              <a:rPr sz="19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19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80000"/>
              </a:lnSpc>
              <a:buClrTx/>
              <a:buSzTx/>
              <a:buNone/>
            </a:pPr>
            <a:r>
              <a:rPr sz="19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zh-CN" altLang="en-US" sz="700" strike="noStrike" noProof="1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11576" b="12325"/>
          <a:stretch>
            <a:fillRect/>
          </a:stretch>
        </p:blipFill>
        <p:spPr>
          <a:xfrm>
            <a:off x="5528945" y="3731260"/>
            <a:ext cx="1885315" cy="2029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48585" y="2521585"/>
            <a:ext cx="1475740" cy="758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：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00</a:t>
            </a:r>
            <a:endParaRPr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5727700" y="1703070"/>
            <a:ext cx="3073400" cy="239458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/>
          </a:bodyPr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strike="noStrike" noProof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 strike="noStrike" noProof="1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strike="noStrike" noProof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xiànzài jǐ diǎn？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  现 在  几  点？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xiànzài </a:t>
            </a:r>
            <a:r>
              <a:rPr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liǎnɡ diǎn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  现 在   </a:t>
            </a:r>
            <a:r>
              <a:rPr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两   点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5150" y="690245"/>
            <a:ext cx="9772015" cy="561975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4062730" y="1590040"/>
            <a:ext cx="271145" cy="42418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43430" y="452755"/>
            <a:ext cx="3026410" cy="5169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xiàwǔ    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 下 午:afternoon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shànɡwǔ                   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上   午:a.m.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zhōnɡwǔ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中   午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:noon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wǎnshɑnɡ    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15 晚 上:night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zǎoshɑnɡ                     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早上：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early morning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692" r="9649"/>
          <a:stretch>
            <a:fillRect/>
          </a:stretch>
        </p:blipFill>
        <p:spPr>
          <a:xfrm>
            <a:off x="7757160" y="4025900"/>
            <a:ext cx="1588135" cy="1357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975" y="1238885"/>
            <a:ext cx="1932305" cy="1795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0970" y="1242060"/>
            <a:ext cx="1818005" cy="17951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7122" b="5829"/>
          <a:stretch>
            <a:fillRect/>
          </a:stretch>
        </p:blipFill>
        <p:spPr>
          <a:xfrm>
            <a:off x="7757160" y="1238885"/>
            <a:ext cx="1555115" cy="1798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20935" y="3799205"/>
            <a:ext cx="1891665" cy="18751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1576" b="12325"/>
          <a:stretch>
            <a:fillRect/>
          </a:stretch>
        </p:blipFill>
        <p:spPr>
          <a:xfrm>
            <a:off x="5220970" y="3736340"/>
            <a:ext cx="1818005" cy="1957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05730" y="259080"/>
            <a:ext cx="2533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下午四点半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4652010" y="969645"/>
            <a:ext cx="6351270" cy="4353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2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nǐ měitiān jǐdiǎn qǐchuánɡ？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你  每 天  几 点   起 床 ？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(What time do you get up every day?)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nǐ měitiān jǐdiǎn shuìjiào？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你  每 天  几 点   睡  觉？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(What time do you sleep every day?)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nǐ </a:t>
            </a: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měi</a:t>
            </a: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tiān jǐdiǎn chīzǎofàn？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你 </a:t>
            </a: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</a:t>
            </a: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天  几 点   吃 早 饭？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(What time do you have breakfast every day</a:t>
            </a: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?)</a:t>
            </a:r>
            <a:endParaRPr lang="en-US" altLang="zh-CN" sz="2000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624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měitiān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每 天:every day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qǐchuánɡ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起 床:get up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shuìjiào</a:t>
            </a: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睡 觉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</a:t>
            </a: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sleep</a:t>
            </a:r>
            <a:endParaRPr lang="zh-CN" altLang="en-US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xízǎo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 洗 澡:have a bath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zǎofàn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 早 饭:breakfast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wǔfàn               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午饭:lunch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wǎnfàn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晚饭:supper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a0a95a91f8e4fb51d2786b576d06ce2d"/>
          <p:cNvPicPr>
            <a:picLocks noChangeAspect="1"/>
          </p:cNvPicPr>
          <p:nvPr/>
        </p:nvPicPr>
        <p:blipFill>
          <a:blip r:embed="rId1">
            <a:clrChange>
              <a:clrFrom>
                <a:srgbClr val="FFFDFF">
                  <a:alpha val="100000"/>
                </a:srgbClr>
              </a:clrFrom>
              <a:clrTo>
                <a:srgbClr val="FFFD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5360" y="80645"/>
            <a:ext cx="2209800" cy="1842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25085" y="5492750"/>
            <a:ext cx="41192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dirty="0" err="1" smtClean="0">
                <a:sym typeface="+mn-ea"/>
              </a:rPr>
              <a:t>S+</a:t>
            </a:r>
            <a:r>
              <a:rPr lang="en-US" altLang="zh-CN" sz="3600" dirty="0" err="1" smtClean="0">
                <a:solidFill>
                  <a:srgbClr val="FF0000"/>
                </a:solidFill>
                <a:sym typeface="+mn-ea"/>
              </a:rPr>
              <a:t>time</a:t>
            </a:r>
            <a:r>
              <a:rPr lang="en-US" altLang="zh-CN" sz="3600" dirty="0" err="1" smtClean="0">
                <a:sym typeface="+mn-ea"/>
              </a:rPr>
              <a:t>+V</a:t>
            </a:r>
            <a:r>
              <a:rPr lang="en-US" altLang="zh-CN" sz="3600" dirty="0" smtClean="0">
                <a:sym typeface="+mn-ea"/>
              </a:rPr>
              <a:t>……</a:t>
            </a:r>
            <a:endParaRPr lang="en-US" altLang="zh-CN" sz="3600" dirty="0" smtClean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79745" y="154940"/>
            <a:ext cx="34950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dirty="0" smtClean="0">
                <a:sym typeface="+mn-ea"/>
              </a:rPr>
              <a:t>S+</a:t>
            </a:r>
            <a:r>
              <a:rPr lang="zh-CN" altLang="en-US" sz="3600" dirty="0" smtClean="0">
                <a:sym typeface="+mn-ea"/>
              </a:rPr>
              <a:t>几点</a:t>
            </a:r>
            <a:r>
              <a:rPr lang="en-US" altLang="zh-CN" sz="3600" dirty="0" smtClean="0">
                <a:sym typeface="+mn-ea"/>
              </a:rPr>
              <a:t>+V……</a:t>
            </a:r>
            <a:r>
              <a:rPr lang="zh-CN" altLang="en-US" sz="3600" dirty="0" smtClean="0">
                <a:sym typeface="+mn-ea"/>
              </a:rPr>
              <a:t>？</a:t>
            </a:r>
            <a:endParaRPr lang="zh-CN" altLang="en-US" sz="3600" dirty="0" smtClean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48555" y="6207760"/>
            <a:ext cx="429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我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每天</a:t>
            </a:r>
            <a:r>
              <a:rPr lang="en-US" altLang="zh-CN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起床。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29_1"/>
  <p:tag name="KSO_WM_TEMPLATE_CATEGORY" val="custom"/>
  <p:tag name="KSO_WM_TEMPLATE_INDEX" val="20177118"/>
  <p:tag name="KSO_WM_TEMPLATE_SUBCATEGORY" val="0"/>
  <p:tag name="KSO_WM_TEMPLATE_THUMBS_INDEX" val="1、5、8、11、14、19、25、28、29、30、32"/>
  <p:tag name="KSO_WM_TEMPLATE_MASTER_TYPE" val="1"/>
  <p:tag name="KSO_WM_TEMPLATE_COLOR_TYPE" val="1"/>
  <p:tag name="KSO_WM_TEMPLATE_MASTER_THUMB_INDEX" val="12"/>
</p:tagLst>
</file>

<file path=ppt/tags/tag226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7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8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9.xml><?xml version="1.0" encoding="utf-8"?>
<p:tagLst xmlns:p="http://schemas.openxmlformats.org/presentationml/2006/main">
  <p:tag name="KSO_WM_UNIT_PLACING_PICTURE_USER_VIEWPORT" val="{&quot;height&quot;:4140,&quot;width&quot;:7200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1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2.xml><?xml version="1.0" encoding="utf-8"?>
<p:tagLst xmlns:p="http://schemas.openxmlformats.org/presentationml/2006/main">
  <p:tag name="KSO_WPP_MARK_KEY" val="a9674f8b-2120-412c-ab7d-245d82d11324"/>
  <p:tag name="COMMONDATA" val="eyJoZGlkIjoiMjQzYTgzMjY2ODk2ZDhiZGMwNDYyZmE0OWQ1NzIzZWU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16">
      <a:dk1>
        <a:srgbClr val="000000"/>
      </a:dk1>
      <a:lt1>
        <a:srgbClr val="FFFFFF"/>
      </a:lt1>
      <a:dk2>
        <a:srgbClr val="A4D5CF"/>
      </a:dk2>
      <a:lt2>
        <a:srgbClr val="DFF4F2"/>
      </a:lt2>
      <a:accent1>
        <a:srgbClr val="3C8178"/>
      </a:accent1>
      <a:accent2>
        <a:srgbClr val="007B87"/>
      </a:accent2>
      <a:accent3>
        <a:srgbClr val="007297"/>
      </a:accent3>
      <a:accent4>
        <a:srgbClr val="12659F"/>
      </a:accent4>
      <a:accent5>
        <a:srgbClr val="4F5296"/>
      </a:accent5>
      <a:accent6>
        <a:srgbClr val="783C81"/>
      </a:accent6>
      <a:hlink>
        <a:srgbClr val="658BD5"/>
      </a:hlink>
      <a:folHlink>
        <a:srgbClr val="9F69A3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5089</Words>
  <Application>WPS 演示</Application>
  <PresentationFormat>宽屏</PresentationFormat>
  <Paragraphs>421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汉仪旗黑-85S</vt:lpstr>
      <vt:lpstr>黑体</vt:lpstr>
      <vt:lpstr>Franklin Gothic Book</vt:lpstr>
      <vt:lpstr>华文楷体</vt:lpstr>
      <vt:lpstr>Arial Unicode MS</vt:lpstr>
      <vt:lpstr>Century</vt:lpstr>
      <vt:lpstr>Office 主题​​</vt:lpstr>
      <vt:lpstr>           nǐ jīntiān yǒu shénme ānpái？        9    你  今 天  有   什 么 安 排？       Lesson 9  What's your plan for today?         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我的一天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我的一天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xiaoc</dc:creator>
  <cp:lastModifiedBy>沙茜</cp:lastModifiedBy>
  <cp:revision>151</cp:revision>
  <dcterms:created xsi:type="dcterms:W3CDTF">2019-08-11T11:31:00Z</dcterms:created>
  <dcterms:modified xsi:type="dcterms:W3CDTF">2024-05-10T05:29:34Z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00052A989F3C4B8C9F65E7363D4ABBDF</vt:lpwstr>
  </property>
</Properties>
</file>